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Aileron Heavy" panose="020B0604020202020204" charset="0"/>
      <p:regular r:id="rId18"/>
    </p:embeddedFont>
    <p:embeddedFont>
      <p:font typeface="Canva Sans" panose="020B0604020202020204" charset="0"/>
      <p:regular r:id="rId19"/>
    </p:embeddedFont>
    <p:embeddedFont>
      <p:font typeface="Inter" panose="020B0604020202020204" charset="0"/>
      <p:regular r:id="rId20"/>
    </p:embeddedFont>
    <p:embeddedFont>
      <p:font typeface="Inter Bold" panose="020B0604020202020204" charset="0"/>
      <p:regular r:id="rId21"/>
    </p:embeddedFont>
    <p:embeddedFont>
      <p:font typeface="Montserrat Classic Bold" panose="020B0604020202020204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uce" panose="020B0604020202020204" charset="0"/>
      <p:regular r:id="rId27"/>
    </p:embeddedFont>
    <p:embeddedFont>
      <p:font typeface="Poppins" panose="00000500000000000000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8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tel:+443300272104" TargetMode="External"/><Relationship Id="rId4" Type="http://schemas.openxmlformats.org/officeDocument/2006/relationships/hyperlink" Target="tel:+1561807196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39367" y="315820"/>
            <a:ext cx="2452121" cy="1765527"/>
          </a:xfrm>
          <a:custGeom>
            <a:avLst/>
            <a:gdLst/>
            <a:ahLst/>
            <a:cxnLst/>
            <a:rect l="l" t="t" r="r" b="b"/>
            <a:pathLst>
              <a:path w="2452121" h="1765527">
                <a:moveTo>
                  <a:pt x="0" y="0"/>
                </a:moveTo>
                <a:lnTo>
                  <a:pt x="2452121" y="0"/>
                </a:lnTo>
                <a:lnTo>
                  <a:pt x="2452121" y="1765527"/>
                </a:lnTo>
                <a:lnTo>
                  <a:pt x="0" y="176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82747" y="294130"/>
            <a:ext cx="9416213" cy="9642235"/>
          </a:xfrm>
          <a:custGeom>
            <a:avLst/>
            <a:gdLst/>
            <a:ahLst/>
            <a:cxnLst/>
            <a:rect l="l" t="t" r="r" b="b"/>
            <a:pathLst>
              <a:path w="9416213" h="9642235">
                <a:moveTo>
                  <a:pt x="0" y="0"/>
                </a:moveTo>
                <a:lnTo>
                  <a:pt x="9416213" y="0"/>
                </a:lnTo>
                <a:lnTo>
                  <a:pt x="9416213" y="9642235"/>
                </a:lnTo>
                <a:lnTo>
                  <a:pt x="0" y="9642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687" r="-7904" b="-26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070256" y="3163214"/>
            <a:ext cx="7553441" cy="2529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6"/>
              </a:lnSpc>
            </a:pPr>
            <a:r>
              <a:rPr lang="en-US" sz="8188" spc="-491">
                <a:solidFill>
                  <a:srgbClr val="000000"/>
                </a:solidFill>
                <a:latin typeface="Aileron Heavy"/>
                <a:ea typeface="Aileron Heavy"/>
                <a:cs typeface="Aileron Heavy"/>
                <a:sym typeface="Aileron Heavy"/>
              </a:rPr>
              <a:t>Dome Bathrooms &amp; Specifications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26650" y="5805232"/>
            <a:ext cx="7497047" cy="172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5"/>
              </a:lnSpc>
            </a:pPr>
            <a:r>
              <a:rPr lang="en-US" sz="2482">
                <a:solidFill>
                  <a:srgbClr val="5F5F5F"/>
                </a:solidFill>
                <a:latin typeface="Open Sans"/>
                <a:ea typeface="Open Sans"/>
                <a:cs typeface="Open Sans"/>
                <a:sym typeface="Open Sans"/>
              </a:rPr>
              <a:t>Domespaces® offers the </a:t>
            </a:r>
            <a:r>
              <a:rPr lang="en-US" sz="2482" u="none">
                <a:solidFill>
                  <a:srgbClr val="5F5F5F"/>
                </a:solidFill>
                <a:latin typeface="Open Sans"/>
                <a:ea typeface="Open Sans"/>
                <a:cs typeface="Open Sans"/>
                <a:sym typeface="Open Sans"/>
              </a:rPr>
              <a:t>largest selection of domes</a:t>
            </a:r>
            <a:r>
              <a:rPr lang="en-US" sz="2482">
                <a:solidFill>
                  <a:srgbClr val="5F5F5F"/>
                </a:solidFill>
                <a:latin typeface="Open Sans"/>
                <a:ea typeface="Open Sans"/>
                <a:cs typeface="Open Sans"/>
                <a:sym typeface="Open Sans"/>
              </a:rPr>
              <a:t> in the market! Now also offering prefab bathroom solutions designed to integrate seamlessly with our dome structures.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96277" y="9325194"/>
            <a:ext cx="6691619" cy="580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35"/>
              </a:lnSpc>
            </a:pPr>
            <a:r>
              <a:rPr lang="en-US" sz="338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domespaces.com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9932" y="213819"/>
            <a:ext cx="10148116" cy="9826815"/>
          </a:xfrm>
          <a:custGeom>
            <a:avLst/>
            <a:gdLst/>
            <a:ahLst/>
            <a:cxnLst/>
            <a:rect l="l" t="t" r="r" b="b"/>
            <a:pathLst>
              <a:path w="10148116" h="9826815">
                <a:moveTo>
                  <a:pt x="0" y="0"/>
                </a:moveTo>
                <a:lnTo>
                  <a:pt x="10148116" y="0"/>
                </a:lnTo>
                <a:lnTo>
                  <a:pt x="10148116" y="9826815"/>
                </a:lnTo>
                <a:lnTo>
                  <a:pt x="0" y="98268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47" t="-2175" r="-321" b="-25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28989" y="372325"/>
            <a:ext cx="2452121" cy="1765527"/>
          </a:xfrm>
          <a:custGeom>
            <a:avLst/>
            <a:gdLst/>
            <a:ahLst/>
            <a:cxnLst/>
            <a:rect l="l" t="t" r="r" b="b"/>
            <a:pathLst>
              <a:path w="2452121" h="1765527">
                <a:moveTo>
                  <a:pt x="0" y="0"/>
                </a:moveTo>
                <a:lnTo>
                  <a:pt x="2452120" y="0"/>
                </a:lnTo>
                <a:lnTo>
                  <a:pt x="2452120" y="1765527"/>
                </a:lnTo>
                <a:lnTo>
                  <a:pt x="0" y="17655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10642" y="8304467"/>
            <a:ext cx="8034338" cy="1565610"/>
            <a:chOff x="0" y="0"/>
            <a:chExt cx="2116040" cy="4123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16040" cy="412342"/>
            </a:xfrm>
            <a:custGeom>
              <a:avLst/>
              <a:gdLst/>
              <a:ahLst/>
              <a:cxnLst/>
              <a:rect l="l" t="t" r="r" b="b"/>
              <a:pathLst>
                <a:path w="2116040" h="412342">
                  <a:moveTo>
                    <a:pt x="0" y="0"/>
                  </a:moveTo>
                  <a:lnTo>
                    <a:pt x="2116040" y="0"/>
                  </a:lnTo>
                  <a:lnTo>
                    <a:pt x="2116040" y="412342"/>
                  </a:lnTo>
                  <a:lnTo>
                    <a:pt x="0" y="412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116040" cy="469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458736" y="213819"/>
            <a:ext cx="7589104" cy="9867479"/>
          </a:xfrm>
          <a:custGeom>
            <a:avLst/>
            <a:gdLst/>
            <a:ahLst/>
            <a:cxnLst/>
            <a:rect l="l" t="t" r="r" b="b"/>
            <a:pathLst>
              <a:path w="7589104" h="9867479">
                <a:moveTo>
                  <a:pt x="0" y="0"/>
                </a:moveTo>
                <a:lnTo>
                  <a:pt x="7589103" y="0"/>
                </a:lnTo>
                <a:lnTo>
                  <a:pt x="7589103" y="9867479"/>
                </a:lnTo>
                <a:lnTo>
                  <a:pt x="0" y="98674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170" r="-101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67654" y="8809258"/>
            <a:ext cx="7553441" cy="92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6"/>
              </a:lnSpc>
            </a:pPr>
            <a:r>
              <a:rPr lang="en-US" sz="8188" spc="-491">
                <a:solidFill>
                  <a:srgbClr val="000000"/>
                </a:solidFill>
                <a:latin typeface="Aileron Heavy"/>
                <a:ea typeface="Aileron Heavy"/>
                <a:cs typeface="Aileron Heavy"/>
                <a:sym typeface="Aileron Heavy"/>
              </a:rPr>
              <a:t>Model: MBR 400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93735" y="0"/>
            <a:ext cx="10594265" cy="10287000"/>
            <a:chOff x="0" y="0"/>
            <a:chExt cx="279025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0259" cy="2709333"/>
            </a:xfrm>
            <a:custGeom>
              <a:avLst/>
              <a:gdLst/>
              <a:ahLst/>
              <a:cxnLst/>
              <a:rect l="l" t="t" r="r" b="b"/>
              <a:pathLst>
                <a:path w="2790259" h="2709333">
                  <a:moveTo>
                    <a:pt x="0" y="0"/>
                  </a:moveTo>
                  <a:lnTo>
                    <a:pt x="2790259" y="0"/>
                  </a:lnTo>
                  <a:lnTo>
                    <a:pt x="27902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90259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799289" y="-12857"/>
            <a:ext cx="2452121" cy="1765527"/>
          </a:xfrm>
          <a:custGeom>
            <a:avLst/>
            <a:gdLst/>
            <a:ahLst/>
            <a:cxnLst/>
            <a:rect l="l" t="t" r="r" b="b"/>
            <a:pathLst>
              <a:path w="2452121" h="1765527">
                <a:moveTo>
                  <a:pt x="0" y="0"/>
                </a:moveTo>
                <a:lnTo>
                  <a:pt x="2452120" y="0"/>
                </a:lnTo>
                <a:lnTo>
                  <a:pt x="2452120" y="1765527"/>
                </a:lnTo>
                <a:lnTo>
                  <a:pt x="0" y="176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83125" y="4236330"/>
            <a:ext cx="3476336" cy="3501600"/>
            <a:chOff x="0" y="0"/>
            <a:chExt cx="1075914" cy="10837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75914" cy="1083733"/>
            </a:xfrm>
            <a:custGeom>
              <a:avLst/>
              <a:gdLst/>
              <a:ahLst/>
              <a:cxnLst/>
              <a:rect l="l" t="t" r="r" b="b"/>
              <a:pathLst>
                <a:path w="1075914" h="1083733">
                  <a:moveTo>
                    <a:pt x="113579" y="0"/>
                  </a:moveTo>
                  <a:lnTo>
                    <a:pt x="962336" y="0"/>
                  </a:lnTo>
                  <a:cubicBezTo>
                    <a:pt x="992459" y="0"/>
                    <a:pt x="1021348" y="11966"/>
                    <a:pt x="1042648" y="33266"/>
                  </a:cubicBezTo>
                  <a:cubicBezTo>
                    <a:pt x="1063948" y="54567"/>
                    <a:pt x="1075914" y="83456"/>
                    <a:pt x="1075914" y="113579"/>
                  </a:cubicBezTo>
                  <a:lnTo>
                    <a:pt x="1075914" y="970155"/>
                  </a:lnTo>
                  <a:cubicBezTo>
                    <a:pt x="1075914" y="1032882"/>
                    <a:pt x="1025063" y="1083733"/>
                    <a:pt x="962336" y="1083733"/>
                  </a:cubicBezTo>
                  <a:lnTo>
                    <a:pt x="113579" y="1083733"/>
                  </a:lnTo>
                  <a:cubicBezTo>
                    <a:pt x="50851" y="1083733"/>
                    <a:pt x="0" y="1032882"/>
                    <a:pt x="0" y="970155"/>
                  </a:cubicBezTo>
                  <a:lnTo>
                    <a:pt x="0" y="113579"/>
                  </a:lnTo>
                  <a:cubicBezTo>
                    <a:pt x="0" y="50851"/>
                    <a:pt x="50851" y="0"/>
                    <a:pt x="113579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075914" cy="114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89079" y="4236330"/>
            <a:ext cx="3476336" cy="3501600"/>
            <a:chOff x="0" y="0"/>
            <a:chExt cx="1075914" cy="10837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75914" cy="1083733"/>
            </a:xfrm>
            <a:custGeom>
              <a:avLst/>
              <a:gdLst/>
              <a:ahLst/>
              <a:cxnLst/>
              <a:rect l="l" t="t" r="r" b="b"/>
              <a:pathLst>
                <a:path w="1075914" h="1083733">
                  <a:moveTo>
                    <a:pt x="113579" y="0"/>
                  </a:moveTo>
                  <a:lnTo>
                    <a:pt x="962336" y="0"/>
                  </a:lnTo>
                  <a:cubicBezTo>
                    <a:pt x="992459" y="0"/>
                    <a:pt x="1021348" y="11966"/>
                    <a:pt x="1042648" y="33266"/>
                  </a:cubicBezTo>
                  <a:cubicBezTo>
                    <a:pt x="1063948" y="54567"/>
                    <a:pt x="1075914" y="83456"/>
                    <a:pt x="1075914" y="113579"/>
                  </a:cubicBezTo>
                  <a:lnTo>
                    <a:pt x="1075914" y="970155"/>
                  </a:lnTo>
                  <a:cubicBezTo>
                    <a:pt x="1075914" y="1032882"/>
                    <a:pt x="1025063" y="1083733"/>
                    <a:pt x="962336" y="1083733"/>
                  </a:cubicBezTo>
                  <a:lnTo>
                    <a:pt x="113579" y="1083733"/>
                  </a:lnTo>
                  <a:cubicBezTo>
                    <a:pt x="50851" y="1083733"/>
                    <a:pt x="0" y="1032882"/>
                    <a:pt x="0" y="970155"/>
                  </a:cubicBezTo>
                  <a:lnTo>
                    <a:pt x="0" y="113579"/>
                  </a:lnTo>
                  <a:cubicBezTo>
                    <a:pt x="0" y="50851"/>
                    <a:pt x="50851" y="0"/>
                    <a:pt x="113579" y="0"/>
                  </a:cubicBezTo>
                  <a:close/>
                </a:path>
              </a:pathLst>
            </a:custGeom>
            <a:solidFill>
              <a:srgbClr val="C3D7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075914" cy="114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4357532" y="6995712"/>
            <a:ext cx="2739429" cy="0"/>
          </a:xfrm>
          <a:prstGeom prst="line">
            <a:avLst/>
          </a:prstGeom>
          <a:ln w="9525" cap="flat">
            <a:solidFill>
              <a:srgbClr val="3E6B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555519" y="6998288"/>
            <a:ext cx="273942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2753403" y="0"/>
            <a:ext cx="1235676" cy="369496"/>
            <a:chOff x="0" y="0"/>
            <a:chExt cx="325445" cy="12521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9523082" y="1449371"/>
            <a:ext cx="6838183" cy="7388257"/>
          </a:xfrm>
          <a:custGeom>
            <a:avLst/>
            <a:gdLst/>
            <a:ahLst/>
            <a:cxnLst/>
            <a:rect l="l" t="t" r="r" b="b"/>
            <a:pathLst>
              <a:path w="6838183" h="7388257">
                <a:moveTo>
                  <a:pt x="0" y="0"/>
                </a:moveTo>
                <a:lnTo>
                  <a:pt x="6838182" y="0"/>
                </a:lnTo>
                <a:lnTo>
                  <a:pt x="6838182" y="7388258"/>
                </a:lnTo>
                <a:lnTo>
                  <a:pt x="0" y="73882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522332" y="1634540"/>
            <a:ext cx="6754006" cy="1545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7321" spc="-439" dirty="0">
                <a:solidFill>
                  <a:srgbClr val="000000"/>
                </a:solidFill>
                <a:latin typeface="Aileron Heavy"/>
                <a:ea typeface="Aileron Heavy"/>
                <a:cs typeface="Aileron Heavy"/>
                <a:sym typeface="Aileron Heavy"/>
              </a:rPr>
              <a:t>Model MBR 400</a:t>
            </a:r>
          </a:p>
          <a:p>
            <a:pPr algn="l">
              <a:lnSpc>
                <a:spcPts val="5710"/>
              </a:lnSpc>
            </a:pPr>
            <a:endParaRPr lang="en-US" sz="7321" spc="-439" dirty="0">
              <a:solidFill>
                <a:srgbClr val="000000"/>
              </a:solidFill>
              <a:latin typeface="Aileron Heavy"/>
              <a:ea typeface="Aileron Heavy"/>
              <a:cs typeface="Aileron Heavy"/>
              <a:sym typeface="Aileron Heav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7200" y="2358949"/>
            <a:ext cx="2195205" cy="58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Overview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7637" y="4454030"/>
            <a:ext cx="2262498" cy="674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3"/>
              </a:lnSpc>
            </a:pPr>
            <a:r>
              <a:rPr lang="en-US" sz="1952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Suitable for all prefab buildings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35406" y="5291753"/>
            <a:ext cx="2543937" cy="1527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3885" lvl="1" indent="-186942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Domes</a:t>
            </a:r>
          </a:p>
          <a:p>
            <a:pPr marL="373885" lvl="1" indent="-186942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Yurts</a:t>
            </a:r>
          </a:p>
          <a:p>
            <a:pPr marL="373885" lvl="1" indent="-186942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Tents</a:t>
            </a:r>
          </a:p>
          <a:p>
            <a:pPr marL="373885" lvl="1" indent="-186942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Containers</a:t>
            </a:r>
          </a:p>
          <a:p>
            <a:pPr marL="373885" lvl="1" indent="-186942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Air Domes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64584" y="5315462"/>
            <a:ext cx="3205581" cy="1527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3886" lvl="1" indent="-186943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Washing Area</a:t>
            </a:r>
          </a:p>
          <a:p>
            <a:pPr marL="373886" lvl="1" indent="-186943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Bathroom Area combined w. Toilet Area</a:t>
            </a:r>
          </a:p>
          <a:p>
            <a:pPr marL="373886" lvl="1" indent="-186943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Sliding Door</a:t>
            </a:r>
          </a:p>
          <a:p>
            <a:pPr marL="373886" lvl="1" indent="-186943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Tray Material: ABS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7379" y="7174500"/>
            <a:ext cx="3425396" cy="28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3"/>
              </a:lnSpc>
            </a:pPr>
            <a:r>
              <a:rPr lang="en-US" sz="1652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Left &amp; right side configuration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328957" y="7193550"/>
            <a:ext cx="2918806" cy="29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3"/>
              </a:lnSpc>
            </a:pPr>
            <a:r>
              <a:rPr lang="en-US" sz="175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All-in-one bathroom unit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358717" y="4463884"/>
            <a:ext cx="2262498" cy="674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3"/>
              </a:lnSpc>
            </a:pPr>
            <a:r>
              <a:rPr lang="en-US" sz="1952">
                <a:solidFill>
                  <a:srgbClr val="070001"/>
                </a:solidFill>
                <a:latin typeface="Open Sauce"/>
                <a:ea typeface="Open Sauce"/>
                <a:cs typeface="Open Sauce"/>
                <a:sym typeface="Open Sauce"/>
              </a:rPr>
              <a:t>Size and Specifications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97354" y="702871"/>
            <a:ext cx="1766299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Model MBR 496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860744" y="702871"/>
            <a:ext cx="1673633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MBR 400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601410" y="702871"/>
            <a:ext cx="1812137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MBR 409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688127" y="9091710"/>
            <a:ext cx="1477322" cy="1228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0"/>
              </a:lnSpc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Long Site</a:t>
            </a:r>
          </a:p>
          <a:p>
            <a:pPr algn="ctr">
              <a:lnSpc>
                <a:spcPts val="2420"/>
              </a:lnSpc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 1400mm</a:t>
            </a:r>
          </a:p>
          <a:p>
            <a:pPr algn="ctr">
              <a:lnSpc>
                <a:spcPts val="2420"/>
              </a:lnSpc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51.2 inches</a:t>
            </a:r>
          </a:p>
          <a:p>
            <a:pPr algn="ctr">
              <a:lnSpc>
                <a:spcPts val="2420"/>
              </a:lnSpc>
            </a:pPr>
            <a:endParaRPr lang="en-US" sz="22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" name="AutoShape 30"/>
          <p:cNvSpPr/>
          <p:nvPr/>
        </p:nvSpPr>
        <p:spPr>
          <a:xfrm>
            <a:off x="10733887" y="8888764"/>
            <a:ext cx="4930867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>
            <a:off x="9538287" y="7583574"/>
            <a:ext cx="990764" cy="131276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8542892" y="6245232"/>
            <a:ext cx="1530900" cy="1228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20"/>
              </a:lnSpc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Short Site </a:t>
            </a:r>
          </a:p>
          <a:p>
            <a:pPr algn="r">
              <a:lnSpc>
                <a:spcPts val="2420"/>
              </a:lnSpc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1100mm</a:t>
            </a:r>
          </a:p>
          <a:p>
            <a:pPr algn="r">
              <a:lnSpc>
                <a:spcPts val="2420"/>
              </a:lnSpc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43.3 inches</a:t>
            </a:r>
          </a:p>
          <a:p>
            <a:pPr algn="r">
              <a:lnSpc>
                <a:spcPts val="2420"/>
              </a:lnSpc>
            </a:pPr>
            <a:endParaRPr lang="en-US" sz="22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" name="AutoShape 33"/>
          <p:cNvSpPr/>
          <p:nvPr/>
        </p:nvSpPr>
        <p:spPr>
          <a:xfrm>
            <a:off x="16169763" y="2121898"/>
            <a:ext cx="47515" cy="688843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16300935" y="2117191"/>
            <a:ext cx="1753840" cy="1165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7"/>
              </a:lnSpc>
            </a:pPr>
            <a:r>
              <a:rPr lang="en-US" sz="2088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Total Height</a:t>
            </a:r>
          </a:p>
          <a:p>
            <a:pPr algn="ctr">
              <a:lnSpc>
                <a:spcPts val="2297"/>
              </a:lnSpc>
            </a:pPr>
            <a:r>
              <a:rPr lang="en-US" sz="2088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      2150mm</a:t>
            </a:r>
          </a:p>
          <a:p>
            <a:pPr algn="ctr">
              <a:lnSpc>
                <a:spcPts val="2297"/>
              </a:lnSpc>
            </a:pPr>
            <a:r>
              <a:rPr lang="en-US" sz="2088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 84.65 inches</a:t>
            </a:r>
          </a:p>
          <a:p>
            <a:pPr algn="ctr">
              <a:lnSpc>
                <a:spcPts val="2297"/>
              </a:lnSpc>
            </a:pPr>
            <a:endParaRPr lang="en-US" sz="2088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3200" y="0"/>
            <a:ext cx="1235676" cy="314954"/>
            <a:chOff x="0" y="0"/>
            <a:chExt cx="325445" cy="125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42092" y="3020219"/>
            <a:ext cx="6434246" cy="6951827"/>
          </a:xfrm>
          <a:custGeom>
            <a:avLst/>
            <a:gdLst/>
            <a:ahLst/>
            <a:cxnLst/>
            <a:rect l="l" t="t" r="r" b="b"/>
            <a:pathLst>
              <a:path w="6434246" h="6951827">
                <a:moveTo>
                  <a:pt x="0" y="0"/>
                </a:moveTo>
                <a:lnTo>
                  <a:pt x="6434246" y="0"/>
                </a:lnTo>
                <a:lnTo>
                  <a:pt x="6434246" y="6951828"/>
                </a:lnTo>
                <a:lnTo>
                  <a:pt x="0" y="695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674178" y="3295678"/>
            <a:ext cx="6613822" cy="6613822"/>
          </a:xfrm>
          <a:custGeom>
            <a:avLst/>
            <a:gdLst/>
            <a:ahLst/>
            <a:cxnLst/>
            <a:rect l="l" t="t" r="r" b="b"/>
            <a:pathLst>
              <a:path w="6613822" h="6613822">
                <a:moveTo>
                  <a:pt x="0" y="0"/>
                </a:moveTo>
                <a:lnTo>
                  <a:pt x="6613822" y="0"/>
                </a:lnTo>
                <a:lnTo>
                  <a:pt x="6613822" y="6613822"/>
                </a:lnTo>
                <a:lnTo>
                  <a:pt x="0" y="66138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413547" y="3020219"/>
            <a:ext cx="6231354" cy="6794250"/>
          </a:xfrm>
          <a:custGeom>
            <a:avLst/>
            <a:gdLst/>
            <a:ahLst/>
            <a:cxnLst/>
            <a:rect l="l" t="t" r="r" b="b"/>
            <a:pathLst>
              <a:path w="6231354" h="6794250">
                <a:moveTo>
                  <a:pt x="0" y="0"/>
                </a:moveTo>
                <a:lnTo>
                  <a:pt x="6231354" y="0"/>
                </a:lnTo>
                <a:lnTo>
                  <a:pt x="6231354" y="6794250"/>
                </a:lnTo>
                <a:lnTo>
                  <a:pt x="0" y="67942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97354" y="702871"/>
            <a:ext cx="1766299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Model MBR 496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60744" y="702871"/>
            <a:ext cx="1673633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MBR 400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01410" y="702871"/>
            <a:ext cx="1812137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MBR 409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2332" y="1634540"/>
            <a:ext cx="6754006" cy="825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7321" spc="-439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Model MBR 400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3014" y="2382706"/>
            <a:ext cx="1486658" cy="58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Gallery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498660" y="268305"/>
            <a:ext cx="2452121" cy="1765527"/>
          </a:xfrm>
          <a:custGeom>
            <a:avLst/>
            <a:gdLst/>
            <a:ahLst/>
            <a:cxnLst/>
            <a:rect l="l" t="t" r="r" b="b"/>
            <a:pathLst>
              <a:path w="2452121" h="1765527">
                <a:moveTo>
                  <a:pt x="0" y="0"/>
                </a:moveTo>
                <a:lnTo>
                  <a:pt x="2452121" y="0"/>
                </a:lnTo>
                <a:lnTo>
                  <a:pt x="2452121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9932" y="213819"/>
            <a:ext cx="10148116" cy="9826815"/>
          </a:xfrm>
          <a:custGeom>
            <a:avLst/>
            <a:gdLst/>
            <a:ahLst/>
            <a:cxnLst/>
            <a:rect l="l" t="t" r="r" b="b"/>
            <a:pathLst>
              <a:path w="10148116" h="9826815">
                <a:moveTo>
                  <a:pt x="0" y="0"/>
                </a:moveTo>
                <a:lnTo>
                  <a:pt x="10148116" y="0"/>
                </a:lnTo>
                <a:lnTo>
                  <a:pt x="10148116" y="9826815"/>
                </a:lnTo>
                <a:lnTo>
                  <a:pt x="0" y="98268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127" b="-101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28989" y="372325"/>
            <a:ext cx="2452121" cy="1765527"/>
          </a:xfrm>
          <a:custGeom>
            <a:avLst/>
            <a:gdLst/>
            <a:ahLst/>
            <a:cxnLst/>
            <a:rect l="l" t="t" r="r" b="b"/>
            <a:pathLst>
              <a:path w="2452121" h="1765527">
                <a:moveTo>
                  <a:pt x="0" y="0"/>
                </a:moveTo>
                <a:lnTo>
                  <a:pt x="2452120" y="0"/>
                </a:lnTo>
                <a:lnTo>
                  <a:pt x="2452120" y="1765527"/>
                </a:lnTo>
                <a:lnTo>
                  <a:pt x="0" y="17655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8304467"/>
            <a:ext cx="8144980" cy="1565610"/>
            <a:chOff x="0" y="0"/>
            <a:chExt cx="2145180" cy="4123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45180" cy="412342"/>
            </a:xfrm>
            <a:custGeom>
              <a:avLst/>
              <a:gdLst/>
              <a:ahLst/>
              <a:cxnLst/>
              <a:rect l="l" t="t" r="r" b="b"/>
              <a:pathLst>
                <a:path w="2145180" h="412342">
                  <a:moveTo>
                    <a:pt x="0" y="0"/>
                  </a:moveTo>
                  <a:lnTo>
                    <a:pt x="2145180" y="0"/>
                  </a:lnTo>
                  <a:lnTo>
                    <a:pt x="2145180" y="412342"/>
                  </a:lnTo>
                  <a:lnTo>
                    <a:pt x="0" y="412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145180" cy="469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458736" y="213819"/>
            <a:ext cx="7589104" cy="9867479"/>
          </a:xfrm>
          <a:custGeom>
            <a:avLst/>
            <a:gdLst/>
            <a:ahLst/>
            <a:cxnLst/>
            <a:rect l="l" t="t" r="r" b="b"/>
            <a:pathLst>
              <a:path w="7589104" h="9867479">
                <a:moveTo>
                  <a:pt x="0" y="0"/>
                </a:moveTo>
                <a:lnTo>
                  <a:pt x="7589103" y="0"/>
                </a:lnTo>
                <a:lnTo>
                  <a:pt x="7589103" y="9867479"/>
                </a:lnTo>
                <a:lnTo>
                  <a:pt x="0" y="98674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170" r="-101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458736" y="213819"/>
            <a:ext cx="7589104" cy="9826815"/>
          </a:xfrm>
          <a:custGeom>
            <a:avLst/>
            <a:gdLst/>
            <a:ahLst/>
            <a:cxnLst/>
            <a:rect l="l" t="t" r="r" b="b"/>
            <a:pathLst>
              <a:path w="7589104" h="9826815">
                <a:moveTo>
                  <a:pt x="0" y="0"/>
                </a:moveTo>
                <a:lnTo>
                  <a:pt x="7589103" y="0"/>
                </a:lnTo>
                <a:lnTo>
                  <a:pt x="7589103" y="9826815"/>
                </a:lnTo>
                <a:lnTo>
                  <a:pt x="0" y="98268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109" t="-4364" r="-10330" b="-48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67654" y="8809258"/>
            <a:ext cx="7553441" cy="92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6"/>
              </a:lnSpc>
            </a:pPr>
            <a:r>
              <a:rPr lang="en-US" sz="8188" spc="-491">
                <a:solidFill>
                  <a:srgbClr val="000000"/>
                </a:solidFill>
                <a:latin typeface="Aileron Heavy"/>
                <a:ea typeface="Aileron Heavy"/>
                <a:cs typeface="Aileron Heavy"/>
                <a:sym typeface="Aileron Heavy"/>
              </a:rPr>
              <a:t>Model: MBR 409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93735" y="0"/>
            <a:ext cx="10594265" cy="10287000"/>
            <a:chOff x="0" y="0"/>
            <a:chExt cx="279025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0259" cy="2709333"/>
            </a:xfrm>
            <a:custGeom>
              <a:avLst/>
              <a:gdLst/>
              <a:ahLst/>
              <a:cxnLst/>
              <a:rect l="l" t="t" r="r" b="b"/>
              <a:pathLst>
                <a:path w="2790259" h="2709333">
                  <a:moveTo>
                    <a:pt x="0" y="0"/>
                  </a:moveTo>
                  <a:lnTo>
                    <a:pt x="2790259" y="0"/>
                  </a:lnTo>
                  <a:lnTo>
                    <a:pt x="27902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90259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3125" y="4236330"/>
            <a:ext cx="3476336" cy="3501600"/>
            <a:chOff x="0" y="0"/>
            <a:chExt cx="1075914" cy="10837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5914" cy="1083733"/>
            </a:xfrm>
            <a:custGeom>
              <a:avLst/>
              <a:gdLst/>
              <a:ahLst/>
              <a:cxnLst/>
              <a:rect l="l" t="t" r="r" b="b"/>
              <a:pathLst>
                <a:path w="1075914" h="1083733">
                  <a:moveTo>
                    <a:pt x="113579" y="0"/>
                  </a:moveTo>
                  <a:lnTo>
                    <a:pt x="962336" y="0"/>
                  </a:lnTo>
                  <a:cubicBezTo>
                    <a:pt x="992459" y="0"/>
                    <a:pt x="1021348" y="11966"/>
                    <a:pt x="1042648" y="33266"/>
                  </a:cubicBezTo>
                  <a:cubicBezTo>
                    <a:pt x="1063948" y="54567"/>
                    <a:pt x="1075914" y="83456"/>
                    <a:pt x="1075914" y="113579"/>
                  </a:cubicBezTo>
                  <a:lnTo>
                    <a:pt x="1075914" y="970155"/>
                  </a:lnTo>
                  <a:cubicBezTo>
                    <a:pt x="1075914" y="1032882"/>
                    <a:pt x="1025063" y="1083733"/>
                    <a:pt x="962336" y="1083733"/>
                  </a:cubicBezTo>
                  <a:lnTo>
                    <a:pt x="113579" y="1083733"/>
                  </a:lnTo>
                  <a:cubicBezTo>
                    <a:pt x="50851" y="1083733"/>
                    <a:pt x="0" y="1032882"/>
                    <a:pt x="0" y="970155"/>
                  </a:cubicBezTo>
                  <a:lnTo>
                    <a:pt x="0" y="113579"/>
                  </a:lnTo>
                  <a:cubicBezTo>
                    <a:pt x="0" y="50851"/>
                    <a:pt x="50851" y="0"/>
                    <a:pt x="113579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075914" cy="114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89079" y="4236330"/>
            <a:ext cx="3476336" cy="3501600"/>
            <a:chOff x="0" y="0"/>
            <a:chExt cx="1075914" cy="10837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75914" cy="1083733"/>
            </a:xfrm>
            <a:custGeom>
              <a:avLst/>
              <a:gdLst/>
              <a:ahLst/>
              <a:cxnLst/>
              <a:rect l="l" t="t" r="r" b="b"/>
              <a:pathLst>
                <a:path w="1075914" h="1083733">
                  <a:moveTo>
                    <a:pt x="113579" y="0"/>
                  </a:moveTo>
                  <a:lnTo>
                    <a:pt x="962336" y="0"/>
                  </a:lnTo>
                  <a:cubicBezTo>
                    <a:pt x="992459" y="0"/>
                    <a:pt x="1021348" y="11966"/>
                    <a:pt x="1042648" y="33266"/>
                  </a:cubicBezTo>
                  <a:cubicBezTo>
                    <a:pt x="1063948" y="54567"/>
                    <a:pt x="1075914" y="83456"/>
                    <a:pt x="1075914" y="113579"/>
                  </a:cubicBezTo>
                  <a:lnTo>
                    <a:pt x="1075914" y="970155"/>
                  </a:lnTo>
                  <a:cubicBezTo>
                    <a:pt x="1075914" y="1032882"/>
                    <a:pt x="1025063" y="1083733"/>
                    <a:pt x="962336" y="1083733"/>
                  </a:cubicBezTo>
                  <a:lnTo>
                    <a:pt x="113579" y="1083733"/>
                  </a:lnTo>
                  <a:cubicBezTo>
                    <a:pt x="50851" y="1083733"/>
                    <a:pt x="0" y="1032882"/>
                    <a:pt x="0" y="970155"/>
                  </a:cubicBezTo>
                  <a:lnTo>
                    <a:pt x="0" y="113579"/>
                  </a:lnTo>
                  <a:cubicBezTo>
                    <a:pt x="0" y="50851"/>
                    <a:pt x="50851" y="0"/>
                    <a:pt x="113579" y="0"/>
                  </a:cubicBezTo>
                  <a:close/>
                </a:path>
              </a:pathLst>
            </a:custGeom>
            <a:solidFill>
              <a:srgbClr val="C3D7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075914" cy="114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4357532" y="6995712"/>
            <a:ext cx="2739429" cy="0"/>
          </a:xfrm>
          <a:prstGeom prst="line">
            <a:avLst/>
          </a:prstGeom>
          <a:ln w="9525" cap="flat">
            <a:solidFill>
              <a:srgbClr val="3E6B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555519" y="6998288"/>
            <a:ext cx="273942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4552684" y="0"/>
            <a:ext cx="1235676" cy="379021"/>
            <a:chOff x="0" y="0"/>
            <a:chExt cx="325445" cy="1252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8160740" y="1348790"/>
            <a:ext cx="10182964" cy="8416243"/>
          </a:xfrm>
          <a:custGeom>
            <a:avLst/>
            <a:gdLst/>
            <a:ahLst/>
            <a:cxnLst/>
            <a:rect l="l" t="t" r="r" b="b"/>
            <a:pathLst>
              <a:path w="10182964" h="8416243">
                <a:moveTo>
                  <a:pt x="0" y="0"/>
                </a:moveTo>
                <a:lnTo>
                  <a:pt x="10182964" y="0"/>
                </a:lnTo>
                <a:lnTo>
                  <a:pt x="10182964" y="8416243"/>
                </a:lnTo>
                <a:lnTo>
                  <a:pt x="0" y="84162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5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799289" y="-12857"/>
            <a:ext cx="2452121" cy="1765527"/>
          </a:xfrm>
          <a:custGeom>
            <a:avLst/>
            <a:gdLst/>
            <a:ahLst/>
            <a:cxnLst/>
            <a:rect l="l" t="t" r="r" b="b"/>
            <a:pathLst>
              <a:path w="2452121" h="1765527">
                <a:moveTo>
                  <a:pt x="0" y="0"/>
                </a:moveTo>
                <a:lnTo>
                  <a:pt x="2452120" y="0"/>
                </a:lnTo>
                <a:lnTo>
                  <a:pt x="2452120" y="1765527"/>
                </a:lnTo>
                <a:lnTo>
                  <a:pt x="0" y="17655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522332" y="1634540"/>
            <a:ext cx="6754006" cy="1545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7321" spc="-439" dirty="0">
                <a:solidFill>
                  <a:srgbClr val="000000"/>
                </a:solidFill>
                <a:latin typeface="Aileron Heavy"/>
                <a:ea typeface="Aileron Heavy"/>
                <a:cs typeface="Aileron Heavy"/>
                <a:sym typeface="Aileron Heavy"/>
              </a:rPr>
              <a:t>Model MBR 409</a:t>
            </a:r>
          </a:p>
          <a:p>
            <a:pPr algn="l">
              <a:lnSpc>
                <a:spcPts val="5710"/>
              </a:lnSpc>
            </a:pPr>
            <a:endParaRPr lang="en-US" sz="7321" spc="-439" dirty="0">
              <a:solidFill>
                <a:srgbClr val="000000"/>
              </a:solidFill>
              <a:latin typeface="Aileron Heavy"/>
              <a:ea typeface="Aileron Heavy"/>
              <a:cs typeface="Aileron Heavy"/>
              <a:sym typeface="Aileron Heav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58198" y="2358949"/>
            <a:ext cx="2108802" cy="58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Overview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7637" y="4454030"/>
            <a:ext cx="2262498" cy="674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3"/>
              </a:lnSpc>
            </a:pPr>
            <a:r>
              <a:rPr lang="en-US" sz="1952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Suitable for all prefab buildings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35406" y="5291753"/>
            <a:ext cx="2543937" cy="1527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3885" lvl="1" indent="-186942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Domes</a:t>
            </a:r>
          </a:p>
          <a:p>
            <a:pPr marL="373885" lvl="1" indent="-186942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Yurts</a:t>
            </a:r>
          </a:p>
          <a:p>
            <a:pPr marL="373885" lvl="1" indent="-186942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Tents</a:t>
            </a:r>
          </a:p>
          <a:p>
            <a:pPr marL="373885" lvl="1" indent="-186942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Containers</a:t>
            </a:r>
          </a:p>
          <a:p>
            <a:pPr marL="373885" lvl="1" indent="-186942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Air Domes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64584" y="5315462"/>
            <a:ext cx="3205581" cy="1527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3886" lvl="1" indent="-186943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Washing Area combined w. Bathroom area </a:t>
            </a:r>
          </a:p>
          <a:p>
            <a:pPr marL="373886" lvl="1" indent="-186943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Toilet Area</a:t>
            </a:r>
          </a:p>
          <a:p>
            <a:pPr marL="373886" lvl="1" indent="-186943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Sliding Door</a:t>
            </a:r>
          </a:p>
          <a:p>
            <a:pPr marL="373886" lvl="1" indent="-186943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Separation Wall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7379" y="7174500"/>
            <a:ext cx="3425396" cy="28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3"/>
              </a:lnSpc>
            </a:pPr>
            <a:r>
              <a:rPr lang="en-US" sz="1652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Left &amp; right side configuration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328957" y="7193550"/>
            <a:ext cx="2918806" cy="29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3"/>
              </a:lnSpc>
            </a:pPr>
            <a:r>
              <a:rPr lang="en-US" sz="175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All-in-one bathroom unit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358717" y="4463884"/>
            <a:ext cx="2262498" cy="674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3"/>
              </a:lnSpc>
            </a:pPr>
            <a:r>
              <a:rPr lang="en-US" sz="1952">
                <a:solidFill>
                  <a:srgbClr val="070001"/>
                </a:solidFill>
                <a:latin typeface="Open Sauce"/>
                <a:ea typeface="Open Sauce"/>
                <a:cs typeface="Open Sauce"/>
                <a:sym typeface="Open Sauce"/>
              </a:rPr>
              <a:t>Size and Specifications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97354" y="702871"/>
            <a:ext cx="1766299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Model MBR 496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860744" y="702871"/>
            <a:ext cx="1673633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MBR 400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601410" y="702871"/>
            <a:ext cx="1812137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MBR 409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165635" y="3552194"/>
            <a:ext cx="1349600" cy="37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5.9 inches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165635" y="5842783"/>
            <a:ext cx="1492746" cy="37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78.7 inches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199246" y="8337338"/>
            <a:ext cx="1349600" cy="37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5.9 inches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893812" y="9345014"/>
            <a:ext cx="1271804" cy="37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67 inches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883716" y="9046018"/>
            <a:ext cx="858332" cy="37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47.2 in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302956" y="5420950"/>
            <a:ext cx="899192" cy="37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94.5 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43784" y="0"/>
            <a:ext cx="1235676" cy="374094"/>
            <a:chOff x="0" y="0"/>
            <a:chExt cx="325445" cy="125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542744" y="1904237"/>
            <a:ext cx="7006341" cy="8162728"/>
          </a:xfrm>
          <a:custGeom>
            <a:avLst/>
            <a:gdLst/>
            <a:ahLst/>
            <a:cxnLst/>
            <a:rect l="l" t="t" r="r" b="b"/>
            <a:pathLst>
              <a:path w="7006341" h="8162728">
                <a:moveTo>
                  <a:pt x="0" y="0"/>
                </a:moveTo>
                <a:lnTo>
                  <a:pt x="7006341" y="0"/>
                </a:lnTo>
                <a:lnTo>
                  <a:pt x="7006341" y="8162727"/>
                </a:lnTo>
                <a:lnTo>
                  <a:pt x="0" y="8162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878936" y="1904237"/>
            <a:ext cx="7380364" cy="8598482"/>
          </a:xfrm>
          <a:custGeom>
            <a:avLst/>
            <a:gdLst/>
            <a:ahLst/>
            <a:cxnLst/>
            <a:rect l="l" t="t" r="r" b="b"/>
            <a:pathLst>
              <a:path w="7380364" h="8598482">
                <a:moveTo>
                  <a:pt x="0" y="0"/>
                </a:moveTo>
                <a:lnTo>
                  <a:pt x="7380364" y="0"/>
                </a:lnTo>
                <a:lnTo>
                  <a:pt x="7380364" y="8598482"/>
                </a:lnTo>
                <a:lnTo>
                  <a:pt x="0" y="85984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97354" y="702871"/>
            <a:ext cx="1766299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Model MBR 496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60744" y="702871"/>
            <a:ext cx="1673633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MBR 400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01410" y="702871"/>
            <a:ext cx="1812137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MBR 409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2332" y="1634540"/>
            <a:ext cx="6754006" cy="825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7321" spc="-439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Model MBR 409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3014" y="2382706"/>
            <a:ext cx="1486658" cy="58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Gallery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498660" y="268305"/>
            <a:ext cx="2452121" cy="1765527"/>
          </a:xfrm>
          <a:custGeom>
            <a:avLst/>
            <a:gdLst/>
            <a:ahLst/>
            <a:cxnLst/>
            <a:rect l="l" t="t" r="r" b="b"/>
            <a:pathLst>
              <a:path w="2452121" h="1765527">
                <a:moveTo>
                  <a:pt x="0" y="0"/>
                </a:moveTo>
                <a:lnTo>
                  <a:pt x="2452121" y="0"/>
                </a:lnTo>
                <a:lnTo>
                  <a:pt x="2452121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6521" y="244697"/>
            <a:ext cx="17838716" cy="9773848"/>
          </a:xfrm>
          <a:custGeom>
            <a:avLst/>
            <a:gdLst/>
            <a:ahLst/>
            <a:cxnLst/>
            <a:rect l="l" t="t" r="r" b="b"/>
            <a:pathLst>
              <a:path w="17838716" h="9773848">
                <a:moveTo>
                  <a:pt x="0" y="0"/>
                </a:moveTo>
                <a:lnTo>
                  <a:pt x="17838716" y="0"/>
                </a:lnTo>
                <a:lnTo>
                  <a:pt x="17838716" y="9773848"/>
                </a:lnTo>
                <a:lnTo>
                  <a:pt x="0" y="9773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77" t="-10230" b="-102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42954" y="567928"/>
            <a:ext cx="2250076" cy="1620054"/>
          </a:xfrm>
          <a:custGeom>
            <a:avLst/>
            <a:gdLst/>
            <a:ahLst/>
            <a:cxnLst/>
            <a:rect l="l" t="t" r="r" b="b"/>
            <a:pathLst>
              <a:path w="2250076" h="1620054">
                <a:moveTo>
                  <a:pt x="0" y="0"/>
                </a:moveTo>
                <a:lnTo>
                  <a:pt x="2250075" y="0"/>
                </a:lnTo>
                <a:lnTo>
                  <a:pt x="2250075" y="1620055"/>
                </a:lnTo>
                <a:lnTo>
                  <a:pt x="0" y="16200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7045311"/>
            <a:ext cx="6173094" cy="2824766"/>
            <a:chOff x="0" y="0"/>
            <a:chExt cx="1625835" cy="7439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5835" cy="743971"/>
            </a:xfrm>
            <a:custGeom>
              <a:avLst/>
              <a:gdLst/>
              <a:ahLst/>
              <a:cxnLst/>
              <a:rect l="l" t="t" r="r" b="b"/>
              <a:pathLst>
                <a:path w="1625835" h="743971">
                  <a:moveTo>
                    <a:pt x="0" y="0"/>
                  </a:moveTo>
                  <a:lnTo>
                    <a:pt x="1625835" y="0"/>
                  </a:lnTo>
                  <a:lnTo>
                    <a:pt x="1625835" y="743971"/>
                  </a:lnTo>
                  <a:lnTo>
                    <a:pt x="0" y="7439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625835" cy="801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21377" y="8609562"/>
            <a:ext cx="5670736" cy="1075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</a:pPr>
            <a:r>
              <a:rPr lang="en-US" sz="2047" b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Contact us at info@domespaces.com</a:t>
            </a:r>
          </a:p>
          <a:p>
            <a:pPr algn="l">
              <a:lnSpc>
                <a:spcPts val="2865"/>
              </a:lnSpc>
            </a:pPr>
            <a:r>
              <a:rPr lang="en-US" sz="2047" b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or call </a:t>
            </a:r>
            <a:r>
              <a:rPr lang="en-US" sz="2047" b="1" u="sng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hlinkClick r:id="rId4" tooltip="tel:+15618071969"/>
              </a:rPr>
              <a:t>+15618071969</a:t>
            </a:r>
            <a:r>
              <a:rPr lang="en-US" sz="2047" b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(Americas) or </a:t>
            </a:r>
            <a:r>
              <a:rPr lang="en-US" sz="2047" b="1" u="sng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hlinkClick r:id="rId5" tooltip="tel:+443300272104"/>
              </a:rPr>
              <a:t>+443300272104</a:t>
            </a:r>
            <a:r>
              <a:rPr lang="en-US" sz="2047" b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(Europe/Middle East)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6719" y="7056508"/>
            <a:ext cx="6119940" cy="168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95"/>
              </a:lnSpc>
            </a:pPr>
            <a:r>
              <a:rPr lang="en-US" sz="10979" spc="-658">
                <a:solidFill>
                  <a:srgbClr val="000000"/>
                </a:solidFill>
                <a:latin typeface="Aileron Heavy"/>
                <a:ea typeface="Aileron Heavy"/>
                <a:cs typeface="Aileron Heavy"/>
                <a:sym typeface="Aileron Heavy"/>
              </a:rPr>
              <a:t>Order.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50929" y="253537"/>
            <a:ext cx="2212416" cy="1592940"/>
          </a:xfrm>
          <a:custGeom>
            <a:avLst/>
            <a:gdLst/>
            <a:ahLst/>
            <a:cxnLst/>
            <a:rect l="l" t="t" r="r" b="b"/>
            <a:pathLst>
              <a:path w="2212416" h="1592940">
                <a:moveTo>
                  <a:pt x="0" y="0"/>
                </a:moveTo>
                <a:lnTo>
                  <a:pt x="2212416" y="0"/>
                </a:lnTo>
                <a:lnTo>
                  <a:pt x="2212416" y="1592940"/>
                </a:lnTo>
                <a:lnTo>
                  <a:pt x="0" y="1592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50179" y="3054029"/>
            <a:ext cx="5529253" cy="6441848"/>
          </a:xfrm>
          <a:custGeom>
            <a:avLst/>
            <a:gdLst/>
            <a:ahLst/>
            <a:cxnLst/>
            <a:rect l="l" t="t" r="r" b="b"/>
            <a:pathLst>
              <a:path w="5529253" h="6441848">
                <a:moveTo>
                  <a:pt x="0" y="0"/>
                </a:moveTo>
                <a:lnTo>
                  <a:pt x="5529253" y="0"/>
                </a:lnTo>
                <a:lnTo>
                  <a:pt x="5529253" y="6441848"/>
                </a:lnTo>
                <a:lnTo>
                  <a:pt x="0" y="64418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004357" y="3057873"/>
            <a:ext cx="6356958" cy="6451989"/>
          </a:xfrm>
          <a:custGeom>
            <a:avLst/>
            <a:gdLst/>
            <a:ahLst/>
            <a:cxnLst/>
            <a:rect l="l" t="t" r="r" b="b"/>
            <a:pathLst>
              <a:path w="6356958" h="6451989">
                <a:moveTo>
                  <a:pt x="0" y="0"/>
                </a:moveTo>
                <a:lnTo>
                  <a:pt x="6356958" y="0"/>
                </a:lnTo>
                <a:lnTo>
                  <a:pt x="6356958" y="6451989"/>
                </a:lnTo>
                <a:lnTo>
                  <a:pt x="0" y="64519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47" r="-7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605289" y="3048986"/>
            <a:ext cx="5459038" cy="6451989"/>
          </a:xfrm>
          <a:custGeom>
            <a:avLst/>
            <a:gdLst/>
            <a:ahLst/>
            <a:cxnLst/>
            <a:rect l="l" t="t" r="r" b="b"/>
            <a:pathLst>
              <a:path w="5459038" h="6451989">
                <a:moveTo>
                  <a:pt x="0" y="0"/>
                </a:moveTo>
                <a:lnTo>
                  <a:pt x="5459038" y="0"/>
                </a:lnTo>
                <a:lnTo>
                  <a:pt x="5459038" y="6451989"/>
                </a:lnTo>
                <a:lnTo>
                  <a:pt x="0" y="64519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47" r="-7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367279" y="729362"/>
            <a:ext cx="7553441" cy="92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6"/>
              </a:lnSpc>
            </a:pPr>
            <a:r>
              <a:rPr lang="en-US" sz="8188" spc="-491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Model: MBR496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81224" y="0"/>
            <a:ext cx="1235676" cy="321871"/>
            <a:chOff x="0" y="0"/>
            <a:chExt cx="325445" cy="1252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97354" y="702871"/>
            <a:ext cx="1766299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Model MBR 496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60744" y="702871"/>
            <a:ext cx="1673633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MBR 400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01410" y="702871"/>
            <a:ext cx="1812137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MBR 409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8574" y="1420721"/>
            <a:ext cx="6754006" cy="825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7321" spc="-439">
                <a:solidFill>
                  <a:srgbClr val="000000"/>
                </a:solidFill>
                <a:latin typeface="Aileron Heavy"/>
                <a:ea typeface="Aileron Heavy"/>
                <a:cs typeface="Aileron Heavy"/>
                <a:sym typeface="Aileron Heavy"/>
              </a:rPr>
              <a:t>Models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2594" y="2057623"/>
            <a:ext cx="2566002" cy="58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Overview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0186" y="9591132"/>
            <a:ext cx="2300614" cy="58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MBR 496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23823" y="9600986"/>
            <a:ext cx="2300614" cy="58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MBR 400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74918" y="9587082"/>
            <a:ext cx="2107882" cy="58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MBR 409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8989" y="372325"/>
            <a:ext cx="2452121" cy="1765527"/>
          </a:xfrm>
          <a:custGeom>
            <a:avLst/>
            <a:gdLst/>
            <a:ahLst/>
            <a:cxnLst/>
            <a:rect l="l" t="t" r="r" b="b"/>
            <a:pathLst>
              <a:path w="2452121" h="1765527">
                <a:moveTo>
                  <a:pt x="0" y="0"/>
                </a:moveTo>
                <a:lnTo>
                  <a:pt x="2452120" y="0"/>
                </a:lnTo>
                <a:lnTo>
                  <a:pt x="2452120" y="1765527"/>
                </a:lnTo>
                <a:lnTo>
                  <a:pt x="0" y="176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76946" y="197769"/>
            <a:ext cx="17785033" cy="9815952"/>
            <a:chOff x="0" y="0"/>
            <a:chExt cx="23713377" cy="1308793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4557" b="4557"/>
            <a:stretch>
              <a:fillRect/>
            </a:stretch>
          </p:blipFill>
          <p:spPr>
            <a:xfrm>
              <a:off x="0" y="0"/>
              <a:ext cx="23713377" cy="13087937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881389" y="524725"/>
            <a:ext cx="2452121" cy="1765527"/>
          </a:xfrm>
          <a:custGeom>
            <a:avLst/>
            <a:gdLst/>
            <a:ahLst/>
            <a:cxnLst/>
            <a:rect l="l" t="t" r="r" b="b"/>
            <a:pathLst>
              <a:path w="2452121" h="1765527">
                <a:moveTo>
                  <a:pt x="0" y="0"/>
                </a:moveTo>
                <a:lnTo>
                  <a:pt x="2452120" y="0"/>
                </a:lnTo>
                <a:lnTo>
                  <a:pt x="2452120" y="1765527"/>
                </a:lnTo>
                <a:lnTo>
                  <a:pt x="0" y="1765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76946" y="8304467"/>
            <a:ext cx="7868034" cy="1565610"/>
            <a:chOff x="0" y="0"/>
            <a:chExt cx="2072240" cy="41234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72240" cy="412342"/>
            </a:xfrm>
            <a:custGeom>
              <a:avLst/>
              <a:gdLst/>
              <a:ahLst/>
              <a:cxnLst/>
              <a:rect l="l" t="t" r="r" b="b"/>
              <a:pathLst>
                <a:path w="2072240" h="412342">
                  <a:moveTo>
                    <a:pt x="0" y="0"/>
                  </a:moveTo>
                  <a:lnTo>
                    <a:pt x="2072240" y="0"/>
                  </a:lnTo>
                  <a:lnTo>
                    <a:pt x="2072240" y="412342"/>
                  </a:lnTo>
                  <a:lnTo>
                    <a:pt x="0" y="412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072240" cy="4694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67654" y="8809258"/>
            <a:ext cx="7553441" cy="922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6"/>
              </a:lnSpc>
            </a:pPr>
            <a:r>
              <a:rPr lang="en-US" sz="8188" spc="-491">
                <a:solidFill>
                  <a:srgbClr val="000000"/>
                </a:solidFill>
                <a:latin typeface="Aileron Heavy"/>
                <a:ea typeface="Aileron Heavy"/>
                <a:cs typeface="Aileron Heavy"/>
                <a:sym typeface="Aileron Heavy"/>
              </a:rPr>
              <a:t>Model: MBR 496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93735" y="0"/>
            <a:ext cx="10594265" cy="10287000"/>
            <a:chOff x="0" y="0"/>
            <a:chExt cx="279025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90259" cy="2709333"/>
            </a:xfrm>
            <a:custGeom>
              <a:avLst/>
              <a:gdLst/>
              <a:ahLst/>
              <a:cxnLst/>
              <a:rect l="l" t="t" r="r" b="b"/>
              <a:pathLst>
                <a:path w="2790259" h="2709333">
                  <a:moveTo>
                    <a:pt x="0" y="0"/>
                  </a:moveTo>
                  <a:lnTo>
                    <a:pt x="2790259" y="0"/>
                  </a:lnTo>
                  <a:lnTo>
                    <a:pt x="27902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790259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828858" y="1312138"/>
            <a:ext cx="10236775" cy="8443434"/>
          </a:xfrm>
          <a:custGeom>
            <a:avLst/>
            <a:gdLst/>
            <a:ahLst/>
            <a:cxnLst/>
            <a:rect l="l" t="t" r="r" b="b"/>
            <a:pathLst>
              <a:path w="10236775" h="8443434">
                <a:moveTo>
                  <a:pt x="0" y="0"/>
                </a:moveTo>
                <a:lnTo>
                  <a:pt x="10236775" y="0"/>
                </a:lnTo>
                <a:lnTo>
                  <a:pt x="10236775" y="8443434"/>
                </a:lnTo>
                <a:lnTo>
                  <a:pt x="0" y="84434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22332" y="1634540"/>
            <a:ext cx="6754006" cy="1545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7321" spc="-439" dirty="0">
                <a:solidFill>
                  <a:srgbClr val="000000"/>
                </a:solidFill>
                <a:latin typeface="Aileron Heavy"/>
                <a:ea typeface="Aileron Heavy"/>
                <a:cs typeface="Aileron Heavy"/>
                <a:sym typeface="Aileron Heavy"/>
              </a:rPr>
              <a:t>Model MBR 496</a:t>
            </a:r>
          </a:p>
          <a:p>
            <a:pPr algn="l">
              <a:lnSpc>
                <a:spcPts val="5710"/>
              </a:lnSpc>
            </a:pPr>
            <a:endParaRPr lang="en-US" sz="7321" spc="-439" dirty="0">
              <a:solidFill>
                <a:srgbClr val="000000"/>
              </a:solidFill>
              <a:latin typeface="Aileron Heavy"/>
              <a:ea typeface="Aileron Heavy"/>
              <a:cs typeface="Aileron Heavy"/>
              <a:sym typeface="Aileron Heavy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5799289" y="-12857"/>
            <a:ext cx="2452121" cy="1765527"/>
          </a:xfrm>
          <a:custGeom>
            <a:avLst/>
            <a:gdLst/>
            <a:ahLst/>
            <a:cxnLst/>
            <a:rect l="l" t="t" r="r" b="b"/>
            <a:pathLst>
              <a:path w="2452121" h="1765527">
                <a:moveTo>
                  <a:pt x="0" y="0"/>
                </a:moveTo>
                <a:lnTo>
                  <a:pt x="2452120" y="0"/>
                </a:lnTo>
                <a:lnTo>
                  <a:pt x="2452120" y="1765527"/>
                </a:lnTo>
                <a:lnTo>
                  <a:pt x="0" y="17655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81000" y="2358949"/>
            <a:ext cx="2251937" cy="58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Overview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83125" y="4236330"/>
            <a:ext cx="3476336" cy="3501600"/>
            <a:chOff x="0" y="0"/>
            <a:chExt cx="1075914" cy="10837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75914" cy="1083733"/>
            </a:xfrm>
            <a:custGeom>
              <a:avLst/>
              <a:gdLst/>
              <a:ahLst/>
              <a:cxnLst/>
              <a:rect l="l" t="t" r="r" b="b"/>
              <a:pathLst>
                <a:path w="1075914" h="1083733">
                  <a:moveTo>
                    <a:pt x="113579" y="0"/>
                  </a:moveTo>
                  <a:lnTo>
                    <a:pt x="962336" y="0"/>
                  </a:lnTo>
                  <a:cubicBezTo>
                    <a:pt x="992459" y="0"/>
                    <a:pt x="1021348" y="11966"/>
                    <a:pt x="1042648" y="33266"/>
                  </a:cubicBezTo>
                  <a:cubicBezTo>
                    <a:pt x="1063948" y="54567"/>
                    <a:pt x="1075914" y="83456"/>
                    <a:pt x="1075914" y="113579"/>
                  </a:cubicBezTo>
                  <a:lnTo>
                    <a:pt x="1075914" y="970155"/>
                  </a:lnTo>
                  <a:cubicBezTo>
                    <a:pt x="1075914" y="1032882"/>
                    <a:pt x="1025063" y="1083733"/>
                    <a:pt x="962336" y="1083733"/>
                  </a:cubicBezTo>
                  <a:lnTo>
                    <a:pt x="113579" y="1083733"/>
                  </a:lnTo>
                  <a:cubicBezTo>
                    <a:pt x="50851" y="1083733"/>
                    <a:pt x="0" y="1032882"/>
                    <a:pt x="0" y="970155"/>
                  </a:cubicBezTo>
                  <a:lnTo>
                    <a:pt x="0" y="113579"/>
                  </a:lnTo>
                  <a:cubicBezTo>
                    <a:pt x="0" y="50851"/>
                    <a:pt x="50851" y="0"/>
                    <a:pt x="113579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075914" cy="114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989079" y="4236330"/>
            <a:ext cx="3476336" cy="3501600"/>
            <a:chOff x="0" y="0"/>
            <a:chExt cx="1075914" cy="10837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75914" cy="1083733"/>
            </a:xfrm>
            <a:custGeom>
              <a:avLst/>
              <a:gdLst/>
              <a:ahLst/>
              <a:cxnLst/>
              <a:rect l="l" t="t" r="r" b="b"/>
              <a:pathLst>
                <a:path w="1075914" h="1083733">
                  <a:moveTo>
                    <a:pt x="113579" y="0"/>
                  </a:moveTo>
                  <a:lnTo>
                    <a:pt x="962336" y="0"/>
                  </a:lnTo>
                  <a:cubicBezTo>
                    <a:pt x="992459" y="0"/>
                    <a:pt x="1021348" y="11966"/>
                    <a:pt x="1042648" y="33266"/>
                  </a:cubicBezTo>
                  <a:cubicBezTo>
                    <a:pt x="1063948" y="54567"/>
                    <a:pt x="1075914" y="83456"/>
                    <a:pt x="1075914" y="113579"/>
                  </a:cubicBezTo>
                  <a:lnTo>
                    <a:pt x="1075914" y="970155"/>
                  </a:lnTo>
                  <a:cubicBezTo>
                    <a:pt x="1075914" y="1032882"/>
                    <a:pt x="1025063" y="1083733"/>
                    <a:pt x="962336" y="1083733"/>
                  </a:cubicBezTo>
                  <a:lnTo>
                    <a:pt x="113579" y="1083733"/>
                  </a:lnTo>
                  <a:cubicBezTo>
                    <a:pt x="50851" y="1083733"/>
                    <a:pt x="0" y="1032882"/>
                    <a:pt x="0" y="970155"/>
                  </a:cubicBezTo>
                  <a:lnTo>
                    <a:pt x="0" y="113579"/>
                  </a:lnTo>
                  <a:cubicBezTo>
                    <a:pt x="0" y="50851"/>
                    <a:pt x="50851" y="0"/>
                    <a:pt x="113579" y="0"/>
                  </a:cubicBezTo>
                  <a:close/>
                </a:path>
              </a:pathLst>
            </a:custGeom>
            <a:solidFill>
              <a:srgbClr val="C3D7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075914" cy="1140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47637" y="4454030"/>
            <a:ext cx="2262498" cy="674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3"/>
              </a:lnSpc>
            </a:pPr>
            <a:r>
              <a:rPr lang="en-US" sz="1952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Suitable for all prefab buildings</a:t>
            </a:r>
          </a:p>
        </p:txBody>
      </p:sp>
      <p:sp>
        <p:nvSpPr>
          <p:cNvPr id="16" name="AutoShape 16"/>
          <p:cNvSpPr/>
          <p:nvPr/>
        </p:nvSpPr>
        <p:spPr>
          <a:xfrm>
            <a:off x="4357532" y="6995712"/>
            <a:ext cx="2739429" cy="0"/>
          </a:xfrm>
          <a:prstGeom prst="line">
            <a:avLst/>
          </a:prstGeom>
          <a:ln w="9525" cap="flat">
            <a:solidFill>
              <a:srgbClr val="3E6B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555519" y="6998288"/>
            <a:ext cx="273942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435406" y="5291753"/>
            <a:ext cx="2543937" cy="1527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3885" lvl="1" indent="-186942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Domes</a:t>
            </a:r>
          </a:p>
          <a:p>
            <a:pPr marL="373885" lvl="1" indent="-186942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Yurts</a:t>
            </a:r>
          </a:p>
          <a:p>
            <a:pPr marL="373885" lvl="1" indent="-186942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Tents</a:t>
            </a:r>
          </a:p>
          <a:p>
            <a:pPr marL="373885" lvl="1" indent="-186942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Containers</a:t>
            </a:r>
          </a:p>
          <a:p>
            <a:pPr marL="373885" lvl="1" indent="-186942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Air Domes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164584" y="5315462"/>
            <a:ext cx="3205581" cy="1527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3886" lvl="1" indent="-186943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Aviation aluminum alloy</a:t>
            </a:r>
          </a:p>
          <a:p>
            <a:pPr marL="373886" lvl="1" indent="-186943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Washing Area</a:t>
            </a:r>
          </a:p>
          <a:p>
            <a:pPr marL="373886" lvl="1" indent="-186943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Bathroom Area</a:t>
            </a:r>
          </a:p>
          <a:p>
            <a:pPr marL="373886" lvl="1" indent="-186943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Toilet Area</a:t>
            </a:r>
          </a:p>
          <a:p>
            <a:pPr marL="373886" lvl="1" indent="-186943" algn="l">
              <a:lnSpc>
                <a:spcPts val="2424"/>
              </a:lnSpc>
              <a:buFont typeface="Arial"/>
              <a:buChar char="•"/>
            </a:pPr>
            <a:r>
              <a:rPr lang="en-US" sz="173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Tempered Glass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97379" y="7174500"/>
            <a:ext cx="3425396" cy="28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3"/>
              </a:lnSpc>
            </a:pPr>
            <a:r>
              <a:rPr lang="en-US" sz="1652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Left &amp; right side configuration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328957" y="7193550"/>
            <a:ext cx="2918806" cy="29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3"/>
              </a:lnSpc>
            </a:pPr>
            <a:r>
              <a:rPr lang="en-US" sz="1752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All-in-one bathroom unit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58717" y="4463884"/>
            <a:ext cx="2262498" cy="674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3"/>
              </a:lnSpc>
            </a:pPr>
            <a:r>
              <a:rPr lang="en-US" sz="1952">
                <a:solidFill>
                  <a:srgbClr val="070001"/>
                </a:solidFill>
                <a:latin typeface="Open Sauce"/>
                <a:ea typeface="Open Sauce"/>
                <a:cs typeface="Open Sauce"/>
                <a:sym typeface="Open Sauce"/>
              </a:rPr>
              <a:t>Size and Specifications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97354" y="702871"/>
            <a:ext cx="1766299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Model MBR 496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860744" y="702871"/>
            <a:ext cx="1673633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MBR 400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601410" y="702871"/>
            <a:ext cx="1812137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MBR 409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395120" y="3599709"/>
            <a:ext cx="1353118" cy="37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4.3 inches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045655" y="5700237"/>
            <a:ext cx="1691635" cy="37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82.68 inches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369072" y="7753250"/>
            <a:ext cx="1349600" cy="37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5.9 inches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603137" y="8855957"/>
            <a:ext cx="1276945" cy="37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52 inches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67393" y="8842053"/>
            <a:ext cx="1523729" cy="37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96.5 inches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6361264" y="5606632"/>
            <a:ext cx="1290069" cy="37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93 inches</a:t>
            </a:r>
          </a:p>
        </p:txBody>
      </p:sp>
      <p:grpSp>
        <p:nvGrpSpPr>
          <p:cNvPr id="35" name="Group 7">
            <a:extLst>
              <a:ext uri="{FF2B5EF4-FFF2-40B4-BE49-F238E27FC236}">
                <a16:creationId xmlns:a16="http://schemas.microsoft.com/office/drawing/2014/main" id="{1A5CAB45-2CD1-CD51-C38A-BB82DFAA537C}"/>
              </a:ext>
            </a:extLst>
          </p:cNvPr>
          <p:cNvGrpSpPr/>
          <p:nvPr/>
        </p:nvGrpSpPr>
        <p:grpSpPr>
          <a:xfrm>
            <a:off x="481224" y="0"/>
            <a:ext cx="1235676" cy="321871"/>
            <a:chOff x="0" y="0"/>
            <a:chExt cx="325445" cy="125210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FD24E84D-BFB8-CDE8-82F5-CE0EE4D3CBD2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CB7D67AD-FBEF-442F-8FBA-2409AFFFF3E1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16143" y="3425560"/>
          <a:ext cx="8527858" cy="5658361"/>
        </p:xfrm>
        <a:graphic>
          <a:graphicData uri="http://schemas.openxmlformats.org/drawingml/2006/table">
            <a:tbl>
              <a:tblPr/>
              <a:tblGrid>
                <a:gridCol w="2021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6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3537">
                <a:tc gridSpan="2">
                  <a:txBody>
                    <a:bodyPr/>
                    <a:lstStyle/>
                    <a:p>
                      <a:pPr algn="ctr">
                        <a:lnSpc>
                          <a:spcPts val="3601"/>
                        </a:lnSpc>
                        <a:defRPr/>
                      </a:pPr>
                      <a:r>
                        <a:rPr lang="en-US" sz="2572" b="1">
                          <a:solidFill>
                            <a:srgbClr val="181818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Main parameters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7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601"/>
                        </a:lnSpc>
                        <a:defRPr/>
                      </a:pPr>
                      <a:r>
                        <a:rPr lang="en-US" sz="2572" b="1">
                          <a:solidFill>
                            <a:srgbClr val="181818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Main parameters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832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Size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1320 x 2450 x 2360mm I 52 × 96.5 × 92.9 inches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832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Inner Height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2100mm I 82.68 inches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832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Gross Weight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about 533kg I 1175lbs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832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Packing Volume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about 2.60m³ I 91.82 cubic feet 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832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Body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5mm (3/16 inch) tempered glass+ explosion proof film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7832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Back Board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5mm (3/16 inch) tempered glass+ explosion proof film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7832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Frame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Aviation aluminum alloy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522332" y="1634540"/>
            <a:ext cx="6754006" cy="828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7321" spc="-439">
                <a:solidFill>
                  <a:srgbClr val="000000"/>
                </a:solidFill>
                <a:latin typeface="Aileron Heavy"/>
                <a:ea typeface="Aileron Heavy"/>
                <a:cs typeface="Aileron Heavy"/>
                <a:sym typeface="Aileron Heavy"/>
              </a:rPr>
              <a:t>Model MBR 496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7094" y="2430222"/>
            <a:ext cx="4516933" cy="580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7"/>
              </a:lnSpc>
            </a:pPr>
            <a:r>
              <a:rPr lang="en-US" sz="337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Sizes &amp; Specifications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7354" y="712396"/>
            <a:ext cx="1766299" cy="31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77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Model MBR 496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60744" y="712396"/>
            <a:ext cx="1673633" cy="31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77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MBR 400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01410" y="712396"/>
            <a:ext cx="1812137" cy="31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77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MBR 409</a:t>
            </a:r>
          </a:p>
        </p:txBody>
      </p:sp>
      <p:graphicFrame>
        <p:nvGraphicFramePr>
          <p:cNvPr id="11" name="Table 11"/>
          <p:cNvGraphicFramePr>
            <a:graphicFrameLocks noGrp="1"/>
          </p:cNvGraphicFramePr>
          <p:nvPr/>
        </p:nvGraphicFramePr>
        <p:xfrm>
          <a:off x="9420415" y="3425560"/>
          <a:ext cx="8566489" cy="4962348"/>
        </p:xfrm>
        <a:graphic>
          <a:graphicData uri="http://schemas.openxmlformats.org/drawingml/2006/table">
            <a:tbl>
              <a:tblPr/>
              <a:tblGrid>
                <a:gridCol w="2568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7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3820">
                <a:tc gridSpan="2">
                  <a:txBody>
                    <a:bodyPr/>
                    <a:lstStyle/>
                    <a:p>
                      <a:pPr algn="ctr">
                        <a:lnSpc>
                          <a:spcPts val="3601"/>
                        </a:lnSpc>
                        <a:defRPr/>
                      </a:pPr>
                      <a:r>
                        <a:rPr lang="en-US" sz="2572" b="1">
                          <a:solidFill>
                            <a:srgbClr val="181818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Main parameters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7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601"/>
                        </a:lnSpc>
                        <a:defRPr/>
                      </a:pPr>
                      <a:r>
                        <a:rPr lang="en-US" sz="2572" b="1">
                          <a:solidFill>
                            <a:srgbClr val="181818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Main parameters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088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Tray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Integrated PVC leakage proof tray + ceramic tiles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088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Roof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Aluminous gusset plate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088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Door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Push-and-pull door(with lock)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088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Water-entering Pipe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PPR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088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Sewage Pipe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PVC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088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Floor Drain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Odor and blockage prevention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Freeform 12"/>
          <p:cNvSpPr/>
          <p:nvPr/>
        </p:nvSpPr>
        <p:spPr>
          <a:xfrm>
            <a:off x="15498660" y="268305"/>
            <a:ext cx="2452121" cy="1765527"/>
          </a:xfrm>
          <a:custGeom>
            <a:avLst/>
            <a:gdLst/>
            <a:ahLst/>
            <a:cxnLst/>
            <a:rect l="l" t="t" r="r" b="b"/>
            <a:pathLst>
              <a:path w="2452121" h="1765527">
                <a:moveTo>
                  <a:pt x="0" y="0"/>
                </a:moveTo>
                <a:lnTo>
                  <a:pt x="2452121" y="0"/>
                </a:lnTo>
                <a:lnTo>
                  <a:pt x="2452121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F4BE0BEF-6AE3-902D-C38D-C4632D1B2361}"/>
              </a:ext>
            </a:extLst>
          </p:cNvPr>
          <p:cNvGrpSpPr/>
          <p:nvPr/>
        </p:nvGrpSpPr>
        <p:grpSpPr>
          <a:xfrm>
            <a:off x="481224" y="0"/>
            <a:ext cx="1235676" cy="321871"/>
            <a:chOff x="0" y="0"/>
            <a:chExt cx="325445" cy="125210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19E3D19-4909-49D5-E393-84595045B6E8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99BC2EF8-CCDC-680A-B0CF-C70387C8FBD0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16143" y="3425560"/>
          <a:ext cx="8527857" cy="6133233"/>
        </p:xfrm>
        <a:graphic>
          <a:graphicData uri="http://schemas.openxmlformats.org/drawingml/2006/table">
            <a:tbl>
              <a:tblPr/>
              <a:tblGrid>
                <a:gridCol w="242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2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3381">
                <a:tc gridSpan="2">
                  <a:txBody>
                    <a:bodyPr/>
                    <a:lstStyle/>
                    <a:p>
                      <a:pPr algn="ctr">
                        <a:lnSpc>
                          <a:spcPts val="3601"/>
                        </a:lnSpc>
                        <a:defRPr/>
                      </a:pPr>
                      <a:r>
                        <a:rPr lang="en-US" sz="2572" b="1">
                          <a:solidFill>
                            <a:srgbClr val="181818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Washing area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7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601"/>
                        </a:lnSpc>
                        <a:defRPr/>
                      </a:pPr>
                      <a:r>
                        <a:rPr lang="en-US" sz="2572" b="1">
                          <a:solidFill>
                            <a:srgbClr val="181818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Washing area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696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Basin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Ceramic integrated basin (countertop size: </a:t>
                      </a:r>
                      <a:endParaRPr lang="en-US" sz="1100"/>
                    </a:p>
                    <a:p>
                      <a:pPr algn="ctr">
                        <a:lnSpc>
                          <a:spcPts val="2621"/>
                        </a:lnSpc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1000 x 460mm I 39.4 × 18.1 inches)</a:t>
                      </a:r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692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Faucet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Main body: Copper I Surface: Chrome plated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692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Cabinet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Wooden bathroom cabinet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692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Mirror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Single silver mirror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692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Towel Hanging Rod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304 stainless steel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5696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Back Board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5mm (3/16 inch) tempered glass+ explosion proof film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7692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Towel Shelf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304 stainless steel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522332" y="1634540"/>
            <a:ext cx="6754006" cy="828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7321" spc="-439">
                <a:solidFill>
                  <a:srgbClr val="000000"/>
                </a:solidFill>
                <a:latin typeface="Aileron Heavy"/>
                <a:ea typeface="Aileron Heavy"/>
                <a:cs typeface="Aileron Heavy"/>
                <a:sym typeface="Aileron Heavy"/>
              </a:rPr>
              <a:t>Model MBR 496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7094" y="2430222"/>
            <a:ext cx="4516933" cy="580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7"/>
              </a:lnSpc>
            </a:pPr>
            <a:r>
              <a:rPr lang="en-US" sz="337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Sizes &amp; Specifications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7354" y="712396"/>
            <a:ext cx="1766299" cy="31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77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Model MBR 496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60744" y="712396"/>
            <a:ext cx="1673633" cy="31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77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MBR 400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01410" y="712396"/>
            <a:ext cx="1812137" cy="31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77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MBR 409</a:t>
            </a:r>
          </a:p>
        </p:txBody>
      </p:sp>
      <p:graphicFrame>
        <p:nvGraphicFramePr>
          <p:cNvPr id="11" name="Table 11"/>
          <p:cNvGraphicFramePr>
            <a:graphicFrameLocks noGrp="1"/>
          </p:cNvGraphicFramePr>
          <p:nvPr/>
        </p:nvGraphicFramePr>
        <p:xfrm>
          <a:off x="9420415" y="3425560"/>
          <a:ext cx="8709034" cy="2178280"/>
        </p:xfrm>
        <a:graphic>
          <a:graphicData uri="http://schemas.openxmlformats.org/drawingml/2006/table">
            <a:tbl>
              <a:tblPr/>
              <a:tblGrid>
                <a:gridCol w="235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4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6774">
                <a:tc gridSpan="2">
                  <a:txBody>
                    <a:bodyPr/>
                    <a:lstStyle/>
                    <a:p>
                      <a:pPr algn="ctr">
                        <a:lnSpc>
                          <a:spcPts val="3601"/>
                        </a:lnSpc>
                        <a:defRPr/>
                      </a:pPr>
                      <a:r>
                        <a:rPr lang="en-US" sz="2572" b="1">
                          <a:solidFill>
                            <a:srgbClr val="181818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Toilet Area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7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601"/>
                        </a:lnSpc>
                        <a:defRPr/>
                      </a:pPr>
                      <a:r>
                        <a:rPr lang="en-US" sz="2572" b="1">
                          <a:solidFill>
                            <a:srgbClr val="181818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Toilet Area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753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Toilet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Premium siphon type fully glazed toilet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753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Toilet Paper Box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304 stainless steel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9430269" y="5787423"/>
          <a:ext cx="8709035" cy="2874297"/>
        </p:xfrm>
        <a:graphic>
          <a:graphicData uri="http://schemas.openxmlformats.org/drawingml/2006/table">
            <a:tbl>
              <a:tblPr/>
              <a:tblGrid>
                <a:gridCol w="2378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5497">
                <a:tc gridSpan="2">
                  <a:txBody>
                    <a:bodyPr/>
                    <a:lstStyle/>
                    <a:p>
                      <a:pPr algn="ctr">
                        <a:lnSpc>
                          <a:spcPts val="3601"/>
                        </a:lnSpc>
                        <a:defRPr/>
                      </a:pPr>
                      <a:r>
                        <a:rPr lang="en-US" sz="2572" b="1">
                          <a:solidFill>
                            <a:srgbClr val="141412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Bathing Area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7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601"/>
                        </a:lnSpc>
                        <a:defRPr/>
                      </a:pPr>
                      <a:r>
                        <a:rPr lang="en-US" sz="2572" b="1">
                          <a:solidFill>
                            <a:srgbClr val="141412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Bathing Area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600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Shower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Hand hold shower: main body copper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600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Shower Screen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6mm (1/4 inch) tempered glass + explosion proof film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600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Commodity Shelf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8mm (5/16 inch) grade tempered glass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Freeform 13"/>
          <p:cNvSpPr/>
          <p:nvPr/>
        </p:nvSpPr>
        <p:spPr>
          <a:xfrm>
            <a:off x="15498660" y="268305"/>
            <a:ext cx="2452121" cy="1765527"/>
          </a:xfrm>
          <a:custGeom>
            <a:avLst/>
            <a:gdLst/>
            <a:ahLst/>
            <a:cxnLst/>
            <a:rect l="l" t="t" r="r" b="b"/>
            <a:pathLst>
              <a:path w="2452121" h="1765527">
                <a:moveTo>
                  <a:pt x="0" y="0"/>
                </a:moveTo>
                <a:lnTo>
                  <a:pt x="2452121" y="0"/>
                </a:lnTo>
                <a:lnTo>
                  <a:pt x="2452121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id="{B6515B08-F792-E3D6-1BFF-93569ECE7903}"/>
              </a:ext>
            </a:extLst>
          </p:cNvPr>
          <p:cNvGrpSpPr/>
          <p:nvPr/>
        </p:nvGrpSpPr>
        <p:grpSpPr>
          <a:xfrm>
            <a:off x="481224" y="0"/>
            <a:ext cx="1235676" cy="321871"/>
            <a:chOff x="0" y="0"/>
            <a:chExt cx="325445" cy="125210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E01FD44-456D-B0F3-07AA-07042AA69A83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7BE7E7E1-A0A1-A5E2-F5E6-58B5868F9CB3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16143" y="3425560"/>
          <a:ext cx="11473808" cy="3570315"/>
        </p:xfrm>
        <a:graphic>
          <a:graphicData uri="http://schemas.openxmlformats.org/drawingml/2006/table">
            <a:tbl>
              <a:tblPr/>
              <a:tblGrid>
                <a:gridCol w="2424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9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719">
                <a:tc gridSpan="2">
                  <a:txBody>
                    <a:bodyPr/>
                    <a:lstStyle/>
                    <a:p>
                      <a:pPr algn="ctr">
                        <a:lnSpc>
                          <a:spcPts val="3601"/>
                        </a:lnSpc>
                        <a:defRPr/>
                      </a:pPr>
                      <a:r>
                        <a:rPr lang="en-US" sz="2572" b="1">
                          <a:solidFill>
                            <a:srgbClr val="181818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Electric Appliance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7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601"/>
                        </a:lnSpc>
                        <a:defRPr/>
                      </a:pPr>
                      <a:r>
                        <a:rPr lang="en-US" sz="2572" b="1">
                          <a:solidFill>
                            <a:srgbClr val="181818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Electric Appliance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899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Bath Heater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With 3 in 1 function of exhausting, heating and lighting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899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Light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LED light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899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Switch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One internal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899"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Socket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1"/>
                        </a:lnSpc>
                        <a:defRPr/>
                      </a:pPr>
                      <a:r>
                        <a:rPr lang="en-US" sz="1872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One internal</a:t>
                      </a:r>
                      <a:endParaRPr lang="en-US" sz="1100"/>
                    </a:p>
                  </a:txBody>
                  <a:tcPr marL="95683" marR="95683" marT="95683" marB="95683" anchor="ctr">
                    <a:lnL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522332" y="1634540"/>
            <a:ext cx="6754006" cy="828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7321" spc="-439">
                <a:solidFill>
                  <a:srgbClr val="000000"/>
                </a:solidFill>
                <a:latin typeface="Aileron Heavy"/>
                <a:ea typeface="Aileron Heavy"/>
                <a:cs typeface="Aileron Heavy"/>
                <a:sym typeface="Aileron Heavy"/>
              </a:rPr>
              <a:t>Model MBR 496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7094" y="2430222"/>
            <a:ext cx="4516933" cy="563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7"/>
              </a:lnSpc>
            </a:pPr>
            <a:r>
              <a:rPr lang="en-US" sz="3377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Sizes &amp; Specifications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7354" y="712396"/>
            <a:ext cx="1766299" cy="31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77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Model MBR 496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60744" y="712396"/>
            <a:ext cx="1673633" cy="31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77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MBR 400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01410" y="712396"/>
            <a:ext cx="1812137" cy="31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77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MBR 409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498660" y="268305"/>
            <a:ext cx="2452121" cy="1765527"/>
          </a:xfrm>
          <a:custGeom>
            <a:avLst/>
            <a:gdLst/>
            <a:ahLst/>
            <a:cxnLst/>
            <a:rect l="l" t="t" r="r" b="b"/>
            <a:pathLst>
              <a:path w="2452121" h="1765527">
                <a:moveTo>
                  <a:pt x="0" y="0"/>
                </a:moveTo>
                <a:lnTo>
                  <a:pt x="2452121" y="0"/>
                </a:lnTo>
                <a:lnTo>
                  <a:pt x="2452121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7">
            <a:extLst>
              <a:ext uri="{FF2B5EF4-FFF2-40B4-BE49-F238E27FC236}">
                <a16:creationId xmlns:a16="http://schemas.microsoft.com/office/drawing/2014/main" id="{F191E1FB-E16D-B628-6785-7C1B18225552}"/>
              </a:ext>
            </a:extLst>
          </p:cNvPr>
          <p:cNvGrpSpPr/>
          <p:nvPr/>
        </p:nvGrpSpPr>
        <p:grpSpPr>
          <a:xfrm>
            <a:off x="481224" y="0"/>
            <a:ext cx="1235676" cy="321871"/>
            <a:chOff x="0" y="0"/>
            <a:chExt cx="325445" cy="125210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9D17104A-ACCD-38B0-939A-C2766C4A5CC6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D1F1656C-7124-0866-0279-8981A5B5690B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4250" y="3048727"/>
            <a:ext cx="15141945" cy="7154569"/>
          </a:xfrm>
          <a:custGeom>
            <a:avLst/>
            <a:gdLst/>
            <a:ahLst/>
            <a:cxnLst/>
            <a:rect l="l" t="t" r="r" b="b"/>
            <a:pathLst>
              <a:path w="15141945" h="7154569">
                <a:moveTo>
                  <a:pt x="0" y="0"/>
                </a:moveTo>
                <a:lnTo>
                  <a:pt x="15141946" y="0"/>
                </a:lnTo>
                <a:lnTo>
                  <a:pt x="15141946" y="7154569"/>
                </a:lnTo>
                <a:lnTo>
                  <a:pt x="0" y="715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97354" y="702871"/>
            <a:ext cx="1766299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Model MBR 496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60744" y="702871"/>
            <a:ext cx="1673633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MBR 400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01410" y="702871"/>
            <a:ext cx="1812137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MBR 409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2332" y="1634540"/>
            <a:ext cx="6754006" cy="825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7321" spc="-439">
                <a:solidFill>
                  <a:srgbClr val="000000"/>
                </a:solidFill>
                <a:latin typeface="Aileron Heavy"/>
                <a:ea typeface="Aileron Heavy"/>
                <a:cs typeface="Aileron Heavy"/>
                <a:sym typeface="Aileron Heavy"/>
              </a:rPr>
              <a:t>Model MBR 496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7335" y="2406464"/>
            <a:ext cx="3468865" cy="580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Configurations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498660" y="268305"/>
            <a:ext cx="2452121" cy="1765527"/>
          </a:xfrm>
          <a:custGeom>
            <a:avLst/>
            <a:gdLst/>
            <a:ahLst/>
            <a:cxnLst/>
            <a:rect l="l" t="t" r="r" b="b"/>
            <a:pathLst>
              <a:path w="2452121" h="1765527">
                <a:moveTo>
                  <a:pt x="0" y="0"/>
                </a:moveTo>
                <a:lnTo>
                  <a:pt x="2452121" y="0"/>
                </a:lnTo>
                <a:lnTo>
                  <a:pt x="2452121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7">
            <a:extLst>
              <a:ext uri="{FF2B5EF4-FFF2-40B4-BE49-F238E27FC236}">
                <a16:creationId xmlns:a16="http://schemas.microsoft.com/office/drawing/2014/main" id="{A5DE44A9-F0AC-A906-5B98-374F459FBB61}"/>
              </a:ext>
            </a:extLst>
          </p:cNvPr>
          <p:cNvGrpSpPr/>
          <p:nvPr/>
        </p:nvGrpSpPr>
        <p:grpSpPr>
          <a:xfrm>
            <a:off x="481224" y="0"/>
            <a:ext cx="1235676" cy="321871"/>
            <a:chOff x="0" y="0"/>
            <a:chExt cx="325445" cy="125210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51473C0-CCCF-A02F-4936-9AE880BFF99D}"/>
                </a:ext>
              </a:extLst>
            </p:cNvPr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230D8403-8FE0-7894-CF96-76C300FB2A67}"/>
                </a:ext>
              </a:extLst>
            </p:cNvPr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1224" y="0"/>
            <a:ext cx="1235676" cy="321871"/>
            <a:chOff x="0" y="0"/>
            <a:chExt cx="325445" cy="125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445" cy="125210"/>
            </a:xfrm>
            <a:custGeom>
              <a:avLst/>
              <a:gdLst/>
              <a:ahLst/>
              <a:cxnLst/>
              <a:rect l="l" t="t" r="r" b="b"/>
              <a:pathLst>
                <a:path w="325445" h="125210">
                  <a:moveTo>
                    <a:pt x="0" y="0"/>
                  </a:moveTo>
                  <a:lnTo>
                    <a:pt x="325445" y="0"/>
                  </a:lnTo>
                  <a:lnTo>
                    <a:pt x="325445" y="125210"/>
                  </a:lnTo>
                  <a:lnTo>
                    <a:pt x="0" y="1252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325445" cy="1823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655339" y="2262083"/>
            <a:ext cx="6618576" cy="7710963"/>
          </a:xfrm>
          <a:custGeom>
            <a:avLst/>
            <a:gdLst/>
            <a:ahLst/>
            <a:cxnLst/>
            <a:rect l="l" t="t" r="r" b="b"/>
            <a:pathLst>
              <a:path w="6618576" h="7710963">
                <a:moveTo>
                  <a:pt x="0" y="0"/>
                </a:moveTo>
                <a:lnTo>
                  <a:pt x="6618576" y="0"/>
                </a:lnTo>
                <a:lnTo>
                  <a:pt x="6618576" y="7710962"/>
                </a:lnTo>
                <a:lnTo>
                  <a:pt x="0" y="77109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6811" y="3344468"/>
            <a:ext cx="5529253" cy="6441848"/>
          </a:xfrm>
          <a:custGeom>
            <a:avLst/>
            <a:gdLst/>
            <a:ahLst/>
            <a:cxnLst/>
            <a:rect l="l" t="t" r="r" b="b"/>
            <a:pathLst>
              <a:path w="5529253" h="6441848">
                <a:moveTo>
                  <a:pt x="0" y="0"/>
                </a:moveTo>
                <a:lnTo>
                  <a:pt x="5529252" y="0"/>
                </a:lnTo>
                <a:lnTo>
                  <a:pt x="5529252" y="6441848"/>
                </a:lnTo>
                <a:lnTo>
                  <a:pt x="0" y="64418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809347" y="2987261"/>
            <a:ext cx="6118484" cy="7128330"/>
          </a:xfrm>
          <a:custGeom>
            <a:avLst/>
            <a:gdLst/>
            <a:ahLst/>
            <a:cxnLst/>
            <a:rect l="l" t="t" r="r" b="b"/>
            <a:pathLst>
              <a:path w="6118484" h="7128330">
                <a:moveTo>
                  <a:pt x="0" y="0"/>
                </a:moveTo>
                <a:lnTo>
                  <a:pt x="6118484" y="0"/>
                </a:lnTo>
                <a:lnTo>
                  <a:pt x="6118484" y="7128330"/>
                </a:lnTo>
                <a:lnTo>
                  <a:pt x="0" y="71283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97354" y="702871"/>
            <a:ext cx="1766299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Model MBR 496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60744" y="702871"/>
            <a:ext cx="1673633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MBR 400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01410" y="702871"/>
            <a:ext cx="1812137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MBR 409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2332" y="1634540"/>
            <a:ext cx="6754006" cy="825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7321" spc="-439">
                <a:solidFill>
                  <a:srgbClr val="FFFFFF"/>
                </a:solidFill>
                <a:latin typeface="Aileron Heavy"/>
                <a:ea typeface="Aileron Heavy"/>
                <a:cs typeface="Aileron Heavy"/>
                <a:sym typeface="Aileron Heavy"/>
              </a:rPr>
              <a:t>Model MBR 496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3014" y="2382706"/>
            <a:ext cx="1486658" cy="58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Gallery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498660" y="268305"/>
            <a:ext cx="2452121" cy="1765527"/>
          </a:xfrm>
          <a:custGeom>
            <a:avLst/>
            <a:gdLst/>
            <a:ahLst/>
            <a:cxnLst/>
            <a:rect l="l" t="t" r="r" b="b"/>
            <a:pathLst>
              <a:path w="2452121" h="1765527">
                <a:moveTo>
                  <a:pt x="0" y="0"/>
                </a:moveTo>
                <a:lnTo>
                  <a:pt x="2452121" y="0"/>
                </a:lnTo>
                <a:lnTo>
                  <a:pt x="2452121" y="1765526"/>
                </a:lnTo>
                <a:lnTo>
                  <a:pt x="0" y="17655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585</Words>
  <Application>Microsoft Office PowerPoint</Application>
  <PresentationFormat>Custom</PresentationFormat>
  <Paragraphs>194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Canva Sans</vt:lpstr>
      <vt:lpstr>Poppins</vt:lpstr>
      <vt:lpstr>Inter Bold</vt:lpstr>
      <vt:lpstr>Open Sauce</vt:lpstr>
      <vt:lpstr>Inter</vt:lpstr>
      <vt:lpstr>Aileron Heavy</vt:lpstr>
      <vt:lpstr>Arial</vt:lpstr>
      <vt:lpstr>Calibri</vt:lpstr>
      <vt:lpstr>Montserrat Classic 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Bathroom Power Point Domespaces</dc:title>
  <cp:lastModifiedBy>Natalie Guse</cp:lastModifiedBy>
  <cp:revision>3</cp:revision>
  <dcterms:created xsi:type="dcterms:W3CDTF">2006-08-16T00:00:00Z</dcterms:created>
  <dcterms:modified xsi:type="dcterms:W3CDTF">2026-03-17T17:19:31Z</dcterms:modified>
  <dc:identifier>DAHEIJMmD3s</dc:identifier>
</cp:coreProperties>
</file>